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99" r:id="rId2"/>
    <p:sldId id="543" r:id="rId3"/>
    <p:sldId id="301" r:id="rId4"/>
    <p:sldId id="546" r:id="rId5"/>
    <p:sldId id="303" r:id="rId6"/>
    <p:sldId id="547" r:id="rId7"/>
    <p:sldId id="305" r:id="rId8"/>
    <p:sldId id="306" r:id="rId9"/>
    <p:sldId id="307" r:id="rId10"/>
    <p:sldId id="308" r:id="rId11"/>
    <p:sldId id="309" r:id="rId12"/>
    <p:sldId id="539" r:id="rId13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42">
          <p15:clr>
            <a:srgbClr val="A4A3A4"/>
          </p15:clr>
        </p15:guide>
        <p15:guide id="2" pos="12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F1F1"/>
    <a:srgbClr val="3EBEAD"/>
    <a:srgbClr val="FF5100"/>
    <a:srgbClr val="B1DAF8"/>
    <a:srgbClr val="0199FF"/>
    <a:srgbClr val="00143F"/>
    <a:srgbClr val="E6E6E6"/>
    <a:srgbClr val="C0504D"/>
    <a:srgbClr val="D4E665"/>
    <a:srgbClr val="B1DC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1"/>
    <p:restoredTop sz="83188"/>
  </p:normalViewPr>
  <p:slideViewPr>
    <p:cSldViewPr snapToGrid="0" snapToObjects="1">
      <p:cViewPr>
        <p:scale>
          <a:sx n="42" d="100"/>
          <a:sy n="42" d="100"/>
        </p:scale>
        <p:origin x="51" y="771"/>
      </p:cViewPr>
      <p:guideLst>
        <p:guide orient="horz" pos="1142"/>
        <p:guide pos="1248"/>
      </p:guideLst>
    </p:cSldViewPr>
  </p:slideViewPr>
  <p:outlineViewPr>
    <p:cViewPr>
      <p:scale>
        <a:sx n="33" d="100"/>
        <a:sy n="33" d="100"/>
      </p:scale>
      <p:origin x="0" y="-6992"/>
    </p:cViewPr>
  </p:outlineViewPr>
  <p:notesTextViewPr>
    <p:cViewPr>
      <p:scale>
        <a:sx n="1" d="1"/>
        <a:sy n="1" d="1"/>
      </p:scale>
      <p:origin x="0" y="-147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01149-B8AC-3641-95C4-6FEB1113B4E0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1A31E-3F38-A444-A5E5-8B94286A4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3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2.tiff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D4021DD6-A023-5449-8385-9B712DABEB7B}" type="datetimeFigureOut">
              <a:rPr lang="de-DE" smtClean="0"/>
              <a:t>20.03.2016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 smtClean="0"/>
              <a:t>Mastertextformat bearbeiten</a:t>
            </a:r>
          </a:p>
          <a:p>
            <a:pPr lvl="1"/>
            <a:r>
              <a:rPr lang="en-US" smtClean="0"/>
              <a:t>Zweite Ebene</a:t>
            </a:r>
          </a:p>
          <a:p>
            <a:pPr lvl="2"/>
            <a:r>
              <a:rPr lang="en-US" smtClean="0"/>
              <a:t>Dritte Ebene</a:t>
            </a:r>
          </a:p>
          <a:p>
            <a:pPr lvl="3"/>
            <a:r>
              <a:rPr lang="en-US" smtClean="0"/>
              <a:t>Vierte Ebene</a:t>
            </a:r>
          </a:p>
          <a:p>
            <a:pPr lvl="4"/>
            <a:r>
              <a:rPr lang="en-US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2D91B2A-A7FA-3D48-9D84-006A1B63308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422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Challenges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self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Alphago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impressive but requires heavy compute.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games of go than any human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yet still Lee managed to win a match. 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D91B2A-A7FA-3D48-9D84-006A1B63308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079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 main algorithmic challenge is that solution of the </a:t>
                </a:r>
                <a:r>
                  <a:rPr lang="en-US" sz="1200" i="1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path integral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is far more challenging than finding the most likely path. The most likely path is found through </a:t>
                </a:r>
                <a:r>
                  <a:rPr lang="en-US" sz="1200" i="1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optimization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which just requires the </a:t>
                </a:r>
                <a:r>
                  <a:rPr lang="en-US" sz="1200" i="1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gradient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So for tractability the functions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𝑓(⋅)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just need to be differentiable. Thus the domination of backpropagation algorithms. The main implementation worry is the challenge of gradients fading as the network gets deeper.</a:t>
                </a:r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For seeking all possible paths you need to be able to convolve the function with a probability distribution,</a:t>
                </a:r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en-US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which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is typically far less tractable, particularly in high dimensions. Approximating this integral is where major challenges lie in machine learning currently.</a:t>
                </a:r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4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Helmholtz free energy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Simple formula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Complexity reduced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 equivalent theory for ML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3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6875" y="274638"/>
            <a:ext cx="8323263" cy="46831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65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Superhuman performances are being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driven by ML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Vision, Speech, Translation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Lots of process, but driven by availability of data.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Methodologies have not progressed a great deal since late 1990s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36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Historical Analogy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Thomas </a:t>
            </a:r>
            <a:r>
              <a:rPr lang="en-US" sz="1200" dirty="0" err="1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Newcomen</a:t>
            </a:r>
            <a:r>
              <a:rPr lang="en-US" sz="1200" baseline="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South West England</a:t>
            </a:r>
            <a:endParaRPr lang="en-US" sz="1200" dirty="0" smtClean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1712 Steam</a:t>
            </a:r>
            <a:r>
              <a:rPr lang="en-US" sz="1200" baseline="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Engine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64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10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en-GB" sz="1200" baseline="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People and entire fields are passed by</a:t>
            </a:r>
            <a:r>
              <a:rPr lang="en-US" sz="1200" baseline="0" dirty="0" smtClean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21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James Watt Separate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Condensor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1760s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80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 Inference Engine</a:t>
            </a:r>
          </a:p>
          <a:p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120 million parameters, 1 billion images, near human performance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04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structure of the machine like layers of pins </a:t>
            </a:r>
          </a:p>
          <a:p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 state of machine.</a:t>
            </a:r>
          </a:p>
          <a:p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 pins around to fix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82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possible paths!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ACA12-4318-44B4-98BB-556A71094F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2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71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66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10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7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83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76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87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27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97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867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5A580-6F65-9844-8284-C3455FFB2074}" type="datetimeFigureOut">
              <a:rPr lang="en-US" smtClean="0"/>
              <a:t>3/20/2016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7C826-6F88-344B-87E3-E45C4DF6B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if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GB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The </a:t>
            </a:r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Data Delusion</a:t>
            </a:r>
            <a:endParaRPr lang="en-GB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NEIL LAWRENCE</a:t>
            </a:r>
          </a:p>
          <a:p>
            <a:r>
              <a:rPr lang="en-GB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UNIVERSITY OF SHEFFIELD</a:t>
            </a:r>
            <a:endParaRPr lang="en-GB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4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138458" y="4236771"/>
                <a:ext cx="1877245" cy="149919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4799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4799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4799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US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GB" sz="4799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58" y="4236771"/>
                <a:ext cx="1877245" cy="149919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5053403" y="554722"/>
                <a:ext cx="1675267" cy="8308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4799" dirty="0" smtClean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4799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4799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4799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4799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4799" dirty="0">
                    <a:solidFill>
                      <a:schemeClr val="bg1"/>
                    </a:solidFill>
                  </a:rPr>
                  <a:t> </a:t>
                </a:r>
                <a:endParaRPr lang="en-GB" sz="4799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3403" y="554722"/>
                <a:ext cx="1675267" cy="83086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455744" y="3989427"/>
                <a:ext cx="3845540" cy="19369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GB" sz="4799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GB" sz="4799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4799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GB" sz="4799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4799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lang="en-GB" sz="4799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lang="en-GB" sz="4799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GB" sz="4799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5744" y="3989427"/>
                <a:ext cx="3845540" cy="193694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1750" y="2003786"/>
            <a:ext cx="9588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4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699075" y="2842931"/>
                <a:ext cx="4411144" cy="10156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GB" sz="6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GB" sz="6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6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GB" sz="6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GB" sz="66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𝑇𝑆</m:t>
                      </m:r>
                    </m:oMath>
                  </m:oMathPara>
                </a14:m>
                <a:endParaRPr lang="en-GB" sz="66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9075" y="2842931"/>
                <a:ext cx="4411144" cy="101566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09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18"/>
          <p:cNvSpPr/>
          <p:nvPr/>
        </p:nvSpPr>
        <p:spPr>
          <a:xfrm>
            <a:off x="626978" y="1819443"/>
            <a:ext cx="10938044" cy="1246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dirty="0" smtClean="0">
                <a:solidFill>
                  <a:schemeClr val="bg1"/>
                </a:solidFill>
                <a:latin typeface="Gotham HTF Book" charset="0"/>
                <a:ea typeface="Gotham HTF Book" charset="0"/>
                <a:cs typeface="Gotham HTF Book" charset="0"/>
              </a:rPr>
              <a:t>Thank you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903" y="4895231"/>
            <a:ext cx="776194" cy="803334"/>
          </a:xfrm>
          <a:prstGeom prst="rect">
            <a:avLst/>
          </a:prstGeom>
        </p:spPr>
      </p:pic>
      <p:sp>
        <p:nvSpPr>
          <p:cNvPr id="4" name="Shape 518"/>
          <p:cNvSpPr/>
          <p:nvPr/>
        </p:nvSpPr>
        <p:spPr>
          <a:xfrm>
            <a:off x="2031709" y="3122307"/>
            <a:ext cx="3885387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36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Oren </a:t>
            </a:r>
            <a:r>
              <a:rPr lang="en-US" sz="3600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Etzioni</a:t>
            </a:r>
            <a:endParaRPr lang="en-US" sz="3600" dirty="0" smtClean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  <a:p>
            <a:pPr algn="ctr"/>
            <a:r>
              <a:rPr lang="en-US" sz="3600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allenai.org</a:t>
            </a:r>
            <a:endParaRPr lang="en-US" sz="3600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  <p:sp>
        <p:nvSpPr>
          <p:cNvPr id="5" name="Shape 518"/>
          <p:cNvSpPr/>
          <p:nvPr/>
        </p:nvSpPr>
        <p:spPr>
          <a:xfrm>
            <a:off x="6484097" y="3122307"/>
            <a:ext cx="3885387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GB" sz="3600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Neil Lawrence</a:t>
            </a:r>
          </a:p>
          <a:p>
            <a:pPr algn="ctr"/>
            <a:r>
              <a:rPr lang="en-GB" sz="3600" dirty="0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@</a:t>
            </a:r>
            <a:r>
              <a:rPr lang="en-GB" sz="3600" dirty="0" err="1" smtClean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lawrennd</a:t>
            </a:r>
            <a:endParaRPr lang="en-GB" sz="3600" dirty="0">
              <a:solidFill>
                <a:srgbClr val="F1F1F1"/>
              </a:solidFill>
              <a:latin typeface="Gotham HTF Book" charset="0"/>
              <a:ea typeface="Gotham HTF Book" charset="0"/>
              <a:cs typeface="Gotham HTF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77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8370" y="19783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GLOBAL INFORMATION STORAGE CAPACITY</a:t>
            </a:r>
            <a:br>
              <a:rPr lang="en-US" sz="28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</a:br>
            <a:r>
              <a:rPr lang="en-US" sz="2400" dirty="0">
                <a:solidFill>
                  <a:srgbClr val="F1F1F1"/>
                </a:solidFill>
                <a:latin typeface="Gotham HTF Book" charset="0"/>
                <a:ea typeface="Gotham HTF Book" charset="0"/>
                <a:cs typeface="Gotham HTF Book" charset="0"/>
              </a:rPr>
              <a:t>IN OPTIMALLY COMPRESSED BYTES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1" y="1197300"/>
            <a:ext cx="11008658" cy="535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27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700" y="412750"/>
            <a:ext cx="50546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4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DA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318" y="-13447"/>
            <a:ext cx="5334000" cy="662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0432" y="-3029"/>
            <a:ext cx="2286000" cy="4965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8123" y="5437800"/>
            <a:ext cx="1231900" cy="9017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8584432" y="1919798"/>
            <a:ext cx="1407032" cy="473778"/>
            <a:chOff x="8584432" y="1919798"/>
            <a:chExt cx="1407032" cy="473778"/>
          </a:xfrm>
        </p:grpSpPr>
        <p:sp>
          <p:nvSpPr>
            <p:cNvPr id="17" name="Oval 16"/>
            <p:cNvSpPr/>
            <p:nvPr/>
          </p:nvSpPr>
          <p:spPr>
            <a:xfrm>
              <a:off x="8584432" y="1922929"/>
              <a:ext cx="470647" cy="470647"/>
            </a:xfrm>
            <a:prstGeom prst="ellipse">
              <a:avLst/>
            </a:prstGeom>
            <a:solidFill>
              <a:srgbClr val="FF5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122315" y="1919798"/>
              <a:ext cx="8691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Coal</a:t>
              </a:r>
              <a:endParaRPr lang="en-US" sz="2400" dirty="0">
                <a:latin typeface="Gotham HTF Book" charset="0"/>
                <a:ea typeface="Gotham HTF Book" charset="0"/>
                <a:cs typeface="Gotham HTF Book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584432" y="3509682"/>
            <a:ext cx="1190626" cy="470647"/>
            <a:chOff x="8584432" y="3509682"/>
            <a:chExt cx="1190626" cy="470647"/>
          </a:xfrm>
        </p:grpSpPr>
        <p:sp>
          <p:nvSpPr>
            <p:cNvPr id="20" name="Oval 19"/>
            <p:cNvSpPr/>
            <p:nvPr/>
          </p:nvSpPr>
          <p:spPr>
            <a:xfrm>
              <a:off x="8584432" y="3509682"/>
              <a:ext cx="470647" cy="470647"/>
            </a:xfrm>
            <a:prstGeom prst="ellipse">
              <a:avLst/>
            </a:prstGeom>
            <a:solidFill>
              <a:srgbClr val="3EBE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122315" y="3509682"/>
              <a:ext cx="65274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Tin</a:t>
              </a:r>
              <a:endParaRPr lang="en-US" sz="2400" dirty="0">
                <a:latin typeface="Gotham HTF Book" charset="0"/>
                <a:ea typeface="Gotham HTF Book" charset="0"/>
                <a:cs typeface="Gotham HTF Book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584432" y="1919798"/>
            <a:ext cx="2237387" cy="1200329"/>
            <a:chOff x="8584432" y="1919798"/>
            <a:chExt cx="2237387" cy="1200329"/>
          </a:xfrm>
        </p:grpSpPr>
        <p:sp>
          <p:nvSpPr>
            <p:cNvPr id="23" name="Oval 22"/>
            <p:cNvSpPr/>
            <p:nvPr/>
          </p:nvSpPr>
          <p:spPr>
            <a:xfrm>
              <a:off x="8584432" y="1922929"/>
              <a:ext cx="470647" cy="470647"/>
            </a:xfrm>
            <a:prstGeom prst="ellipse">
              <a:avLst/>
            </a:prstGeom>
            <a:solidFill>
              <a:srgbClr val="FF5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122315" y="1919798"/>
              <a:ext cx="169950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Google</a:t>
              </a:r>
            </a:p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Facebook</a:t>
              </a:r>
            </a:p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Amazon</a:t>
              </a:r>
              <a:endParaRPr lang="en-US" sz="2400" dirty="0">
                <a:latin typeface="Gotham HTF Book" charset="0"/>
                <a:ea typeface="Gotham HTF Book" charset="0"/>
                <a:cs typeface="Gotham HTF Book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584432" y="3509682"/>
            <a:ext cx="2019379" cy="470647"/>
            <a:chOff x="8584432" y="3509682"/>
            <a:chExt cx="2019379" cy="470647"/>
          </a:xfrm>
        </p:grpSpPr>
        <p:sp>
          <p:nvSpPr>
            <p:cNvPr id="26" name="Oval 25"/>
            <p:cNvSpPr/>
            <p:nvPr/>
          </p:nvSpPr>
          <p:spPr>
            <a:xfrm>
              <a:off x="8584432" y="3509682"/>
              <a:ext cx="470647" cy="470647"/>
            </a:xfrm>
            <a:prstGeom prst="ellipse">
              <a:avLst/>
            </a:prstGeom>
            <a:solidFill>
              <a:srgbClr val="3EBE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122315" y="3509682"/>
              <a:ext cx="14814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Gotham HTF Book" charset="0"/>
                  <a:ea typeface="Gotham HTF Book" charset="0"/>
                  <a:cs typeface="Gotham HTF Book" charset="0"/>
                </a:rPr>
                <a:t>Startups</a:t>
              </a:r>
              <a:endParaRPr lang="en-US" sz="2400" dirty="0">
                <a:latin typeface="Gotham HTF Book" charset="0"/>
                <a:ea typeface="Gotham HTF Book" charset="0"/>
                <a:cs typeface="Gotham HTF Boo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443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12725"/>
            <a:ext cx="12224932" cy="822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1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709" y="336176"/>
            <a:ext cx="4696582" cy="605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78424" y="1322939"/>
            <a:ext cx="925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1F1F1"/>
                </a:solidFill>
              </a:rPr>
              <a:t>Outline of the </a:t>
            </a:r>
            <a:r>
              <a:rPr lang="en-US" dirty="0" err="1" smtClean="0">
                <a:solidFill>
                  <a:srgbClr val="F1F1F1"/>
                </a:solidFill>
              </a:rPr>
              <a:t>DeepFace</a:t>
            </a:r>
            <a:r>
              <a:rPr lang="en-US" dirty="0" smtClean="0">
                <a:solidFill>
                  <a:srgbClr val="F1F1F1"/>
                </a:solidFill>
              </a:rPr>
              <a:t> architecture. A front-end of a single convolution-pooling-convolution filtering on the rectified input, followed by three locally-connected layers and two fully-connected layers. Color illustrates feature maps produced at each layer. The net includes more than 120 million parameters, where more than 95% come from the local and fully connected layers.</a:t>
            </a:r>
            <a:endParaRPr lang="en-US" dirty="0">
              <a:solidFill>
                <a:srgbClr val="F1F1F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750" y="2877845"/>
            <a:ext cx="9588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1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2858942" y="-1102495"/>
            <a:ext cx="5970037" cy="796004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6552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0" y="539750"/>
            <a:ext cx="6604000" cy="5778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21310" y="418727"/>
            <a:ext cx="528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Gotham HTF" charset="0"/>
                <a:ea typeface="Gotham HTF" charset="0"/>
                <a:cs typeface="Gotham HTF" charset="0"/>
              </a:rPr>
              <a:t>B</a:t>
            </a:r>
            <a:endParaRPr lang="en-US" sz="3200" b="1" dirty="0">
              <a:solidFill>
                <a:schemeClr val="bg1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70133" y="5286562"/>
            <a:ext cx="528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Gotham HTF" charset="0"/>
                <a:ea typeface="Gotham HTF" charset="0"/>
                <a:cs typeface="Gotham HTF" charset="0"/>
              </a:rPr>
              <a:t>A</a:t>
            </a:r>
            <a:endParaRPr lang="en-US" sz="3200" b="1" dirty="0">
              <a:solidFill>
                <a:schemeClr val="bg1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357" y="963161"/>
            <a:ext cx="54864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6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9091</TotalTime>
  <Words>245</Words>
  <Application>Microsoft Office PowerPoint</Application>
  <PresentationFormat>Widescreen</PresentationFormat>
  <Paragraphs>64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Cambria</vt:lpstr>
      <vt:lpstr>Cambria Math</vt:lpstr>
      <vt:lpstr>Gotham HTF</vt:lpstr>
      <vt:lpstr>Gotham HTF Book</vt:lpstr>
      <vt:lpstr>Times New Roman</vt:lpstr>
      <vt:lpstr>Office Theme</vt:lpstr>
      <vt:lpstr>The Data Delusion</vt:lpstr>
      <vt:lpstr>GLOBAL INFORMATION STORAGE CAPACITY IN OPTIMALLY COMPRESSED BYTES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Neil Lawrence</cp:lastModifiedBy>
  <cp:revision>311</cp:revision>
  <cp:lastPrinted>2016-03-18T18:16:46Z</cp:lastPrinted>
  <dcterms:created xsi:type="dcterms:W3CDTF">2016-02-11T17:51:05Z</dcterms:created>
  <dcterms:modified xsi:type="dcterms:W3CDTF">2016-03-25T21:03:06Z</dcterms:modified>
</cp:coreProperties>
</file>